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media/image28.png" ContentType="image/png"/>
  <Override PartName="/ppt/media/image1.jpeg" ContentType="image/jpeg"/>
  <Override PartName="/ppt/media/image8.png" ContentType="image/png"/>
  <Override PartName="/ppt/media/image2.jpeg" ContentType="image/jpeg"/>
  <Override PartName="/ppt/media/image3.jpeg" ContentType="image/jpeg"/>
  <Override PartName="/ppt/media/image4.png" ContentType="image/png"/>
  <Override PartName="/ppt/media/image7.png" ContentType="image/png"/>
  <Override PartName="/ppt/media/image11.png" ContentType="image/png"/>
  <Override PartName="/ppt/media/image5.jpeg" ContentType="image/jpeg"/>
  <Override PartName="/ppt/media/image6.png" ContentType="image/png"/>
  <Override PartName="/ppt/media/image9.png" ContentType="image/png"/>
  <Override PartName="/ppt/media/image10.png" ContentType="image/png"/>
  <Override PartName="/ppt/media/image12.jpeg" ContentType="image/jpe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jpeg" ContentType="image/jpe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jpeg" ContentType="image/jpeg"/>
  <Override PartName="/ppt/media/image39.png" ContentType="image/png"/>
  <Override PartName="/ppt/media/image42.jpeg" ContentType="image/jpeg"/>
  <Override PartName="/ppt/media/image40.png" ContentType="image/png"/>
  <Override PartName="/ppt/media/image41.png" ContentType="image/png"/>
  <Override PartName="/ppt/media/image4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
</Relationships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Egypt Teenagers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0%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Bullied</c:v>
                </c:pt>
                <c:pt idx="1">
                  <c:v>Non 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Cyberbullying around the world 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0%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CyberBullied</c:v>
                </c:pt>
                <c:pt idx="1">
                  <c:v>NonCyberbullied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301580872703412"/>
          <c:y val="0.880511318897638"/>
          <c:w val="0.451004921259843"/>
          <c:h val="0.0601136811023622"/>
        </c:manualLayout>
      </c:layout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520" cy="11440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520" cy="39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520" cy="11440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520" cy="39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jpeg"/><Relationship Id="rId5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chart" Target="../charts/chart19.xml"/><Relationship Id="rId2" Type="http://schemas.openxmlformats.org/officeDocument/2006/relationships/chart" Target="../charts/chart20.xml"/><Relationship Id="rId3" Type="http://schemas.openxmlformats.org/officeDocument/2006/relationships/slideLayout" Target="../slideLayouts/slideLayout4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3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8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slideLayout" Target="../slideLayouts/slideLayout3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3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0" y="0"/>
            <a:ext cx="9137160" cy="519120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2"/>
          <p:cNvSpPr/>
          <p:nvPr/>
        </p:nvSpPr>
        <p:spPr>
          <a:xfrm>
            <a:off x="181080" y="5142240"/>
            <a:ext cx="2966760" cy="195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4295520" y="5308200"/>
            <a:ext cx="2667240" cy="176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Amer, Dr.Ammar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Date:4\2\2019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07" name="CustomShape 4"/>
          <p:cNvSpPr/>
          <p:nvPr/>
        </p:nvSpPr>
        <p:spPr>
          <a:xfrm>
            <a:off x="3150720" y="4164840"/>
            <a:ext cx="5982840" cy="113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08" name="Picture 2" descr=""/>
          <p:cNvPicPr/>
          <p:nvPr/>
        </p:nvPicPr>
        <p:blipFill>
          <a:blip r:embed="rId2"/>
          <a:stretch/>
        </p:blipFill>
        <p:spPr>
          <a:xfrm>
            <a:off x="7131240" y="5546520"/>
            <a:ext cx="1801800" cy="1150920"/>
          </a:xfrm>
          <a:prstGeom prst="rect">
            <a:avLst/>
          </a:prstGeom>
          <a:ln>
            <a:noFill/>
          </a:ln>
        </p:spPr>
      </p:pic>
      <p:sp>
        <p:nvSpPr>
          <p:cNvPr id="309" name="CustomShape 5"/>
          <p:cNvSpPr/>
          <p:nvPr/>
        </p:nvSpPr>
        <p:spPr>
          <a:xfrm>
            <a:off x="5527800" y="1357920"/>
            <a:ext cx="2409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2f2f2"/>
                </a:solidFill>
                <a:latin typeface="Arial"/>
                <a:ea typeface="DejaVu Sans"/>
              </a:rPr>
              <a:t>ايذاء الاخرين لفظيآ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Picture 4" descr=""/>
          <p:cNvPicPr/>
          <p:nvPr/>
        </p:nvPicPr>
        <p:blipFill>
          <a:blip r:embed="rId1"/>
          <a:stretch/>
        </p:blipFill>
        <p:spPr>
          <a:xfrm>
            <a:off x="99360" y="182952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56" name="Picture 6" descr=""/>
          <p:cNvPicPr/>
          <p:nvPr/>
        </p:nvPicPr>
        <p:blipFill>
          <a:blip r:embed="rId2"/>
          <a:stretch/>
        </p:blipFill>
        <p:spPr>
          <a:xfrm>
            <a:off x="1828800" y="182952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57" name="Picture 8" descr=""/>
          <p:cNvPicPr/>
          <p:nvPr/>
        </p:nvPicPr>
        <p:blipFill>
          <a:blip r:embed="rId3"/>
          <a:stretch/>
        </p:blipFill>
        <p:spPr>
          <a:xfrm>
            <a:off x="3566160" y="1828800"/>
            <a:ext cx="1636200" cy="4112280"/>
          </a:xfrm>
          <a:prstGeom prst="rect">
            <a:avLst/>
          </a:prstGeom>
          <a:ln>
            <a:noFill/>
          </a:ln>
        </p:spPr>
      </p:pic>
      <p:pic>
        <p:nvPicPr>
          <p:cNvPr id="358" name="Picture 10" descr=""/>
          <p:cNvPicPr/>
          <p:nvPr/>
        </p:nvPicPr>
        <p:blipFill>
          <a:blip r:embed="rId4"/>
          <a:stretch/>
        </p:blipFill>
        <p:spPr>
          <a:xfrm>
            <a:off x="5303520" y="1828800"/>
            <a:ext cx="1636200" cy="4112280"/>
          </a:xfrm>
          <a:prstGeom prst="rect">
            <a:avLst/>
          </a:prstGeom>
          <a:ln>
            <a:noFill/>
          </a:ln>
        </p:spPr>
      </p:pic>
      <p:sp>
        <p:nvSpPr>
          <p:cNvPr id="359" name="CustomShape 1"/>
          <p:cNvSpPr/>
          <p:nvPr/>
        </p:nvSpPr>
        <p:spPr>
          <a:xfrm>
            <a:off x="3457080" y="159480"/>
            <a:ext cx="2054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60" name="Picture 251" descr=""/>
          <p:cNvPicPr/>
          <p:nvPr/>
        </p:nvPicPr>
        <p:blipFill>
          <a:blip r:embed="rId5"/>
          <a:stretch/>
        </p:blipFill>
        <p:spPr>
          <a:xfrm>
            <a:off x="7132320" y="1821600"/>
            <a:ext cx="2011320" cy="3480120"/>
          </a:xfrm>
          <a:prstGeom prst="rect">
            <a:avLst/>
          </a:prstGeom>
          <a:ln>
            <a:noFill/>
          </a:ln>
        </p:spPr>
      </p:pic>
      <p:pic>
        <p:nvPicPr>
          <p:cNvPr id="361" name="Picture 170" descr=""/>
          <p:cNvPicPr/>
          <p:nvPr/>
        </p:nvPicPr>
        <p:blipFill>
          <a:blip r:embed="rId6"/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5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0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5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ff0000"/>
                </a:solidFill>
                <a:latin typeface="Arial"/>
                <a:ea typeface="DejaVu Sans"/>
              </a:rPr>
              <a:t>Design Rationale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 models don’t respect semantics of the word.</a:t>
            </a:r>
            <a:endParaRPr b="0" lang="en-US" sz="1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Logistic regression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is a statistical technique allowing researchers to create predictive models. t gives you a discrete binary outcome between 0 and 1. To say it in simpler words, it’s outcome is either one thing or another.</a:t>
            </a:r>
            <a:endParaRPr b="0" lang="en-US" sz="1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Skip gram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Failed to identify the combined word phrases.</a:t>
            </a:r>
            <a:endParaRPr b="0" lang="en-US" sz="1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 will have low recall and precision with small daataset.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26" dur="indefinite" restart="never" nodeType="tmRoot">
          <p:childTnLst>
            <p:seq>
              <p:cTn id="12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1f497d"/>
                </a:solidFill>
                <a:latin typeface="Arial"/>
                <a:ea typeface="DejaVu Sans"/>
              </a:rPr>
              <a:t>System 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65" name="Picture 3" descr=""/>
          <p:cNvPicPr/>
          <p:nvPr/>
        </p:nvPicPr>
        <p:blipFill>
          <a:blip r:embed="rId1"/>
          <a:stretch/>
        </p:blipFill>
        <p:spPr>
          <a:xfrm>
            <a:off x="0" y="1593360"/>
            <a:ext cx="9143280" cy="4422600"/>
          </a:xfrm>
          <a:prstGeom prst="rect">
            <a:avLst/>
          </a:prstGeom>
          <a:ln>
            <a:noFill/>
          </a:ln>
        </p:spPr>
      </p:pic>
      <p:pic>
        <p:nvPicPr>
          <p:cNvPr id="366" name="Picture 4" descr=""/>
          <p:cNvPicPr/>
          <p:nvPr/>
        </p:nvPicPr>
        <p:blipFill>
          <a:blip r:embed="rId2"/>
          <a:stretch/>
        </p:blipFill>
        <p:spPr>
          <a:xfrm>
            <a:off x="7439760" y="3535560"/>
            <a:ext cx="1245960" cy="537840"/>
          </a:xfrm>
          <a:prstGeom prst="rect">
            <a:avLst/>
          </a:prstGeom>
          <a:ln>
            <a:noFill/>
          </a:ln>
        </p:spPr>
      </p:pic>
      <p:pic>
        <p:nvPicPr>
          <p:cNvPr id="367" name="Picture 5" descr=""/>
          <p:cNvPicPr/>
          <p:nvPr/>
        </p:nvPicPr>
        <p:blipFill>
          <a:blip r:embed="rId3"/>
          <a:stretch/>
        </p:blipFill>
        <p:spPr>
          <a:xfrm>
            <a:off x="7589880" y="1953360"/>
            <a:ext cx="946080" cy="610200"/>
          </a:xfrm>
          <a:prstGeom prst="rect">
            <a:avLst/>
          </a:prstGeom>
          <a:ln>
            <a:noFill/>
          </a:ln>
        </p:spPr>
      </p:pic>
      <p:pic>
        <p:nvPicPr>
          <p:cNvPr id="368" name="Picture 7" descr=""/>
          <p:cNvPicPr/>
          <p:nvPr/>
        </p:nvPicPr>
        <p:blipFill>
          <a:blip r:embed="rId4"/>
          <a:stretch/>
        </p:blipFill>
        <p:spPr>
          <a:xfrm>
            <a:off x="7439760" y="2781000"/>
            <a:ext cx="1209240" cy="578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28" dur="indefinite" restart="never" nodeType="tmRoot">
          <p:childTnLst>
            <p:seq>
              <p:cTn id="12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6959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0" dur="indefinite" restart="never" nodeType="tmRoot">
          <p:childTnLst>
            <p:seq>
              <p:cTn id="13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457080" y="159480"/>
            <a:ext cx="2054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71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2" dur="indefinite" restart="never" nodeType="tmRoot">
          <p:childTnLst>
            <p:seq>
              <p:cTn id="13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457200" y="273600"/>
            <a:ext cx="8228160" cy="206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28600" indent="-22752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 ?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34" dur="indefinite" restart="never" nodeType="tmRoot">
          <p:childTnLst>
            <p:seq>
              <p:cTn id="13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Appendix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74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6" dur="indefinite" restart="never" nodeType="tmRoot">
          <p:childTnLst>
            <p:seq>
              <p:cTn id="13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685800" y="304920"/>
            <a:ext cx="7769880" cy="14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Most Important Algorithm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Sentiment Analysis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76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sp>
        <p:nvSpPr>
          <p:cNvPr id="377" name="CustomShape 2"/>
          <p:cNvSpPr/>
          <p:nvPr/>
        </p:nvSpPr>
        <p:spPr>
          <a:xfrm>
            <a:off x="456840" y="323856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What is Sentiment Analysis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Why we chose it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How it works 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38" dur="indefinite" restart="never" nodeType="tmRoot">
          <p:childTnLst>
            <p:seq>
              <p:cTn id="13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2377440" y="274320"/>
            <a:ext cx="469944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Business Model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79" name="Picture 282" descr=""/>
          <p:cNvPicPr/>
          <p:nvPr/>
        </p:nvPicPr>
        <p:blipFill>
          <a:blip r:embed="rId1"/>
          <a:stretch/>
        </p:blipFill>
        <p:spPr>
          <a:xfrm>
            <a:off x="385200" y="1286280"/>
            <a:ext cx="8351640" cy="5562360"/>
          </a:xfrm>
          <a:prstGeom prst="rect">
            <a:avLst/>
          </a:prstGeom>
          <a:ln>
            <a:noFill/>
          </a:ln>
        </p:spPr>
      </p:pic>
      <p:pic>
        <p:nvPicPr>
          <p:cNvPr id="380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sp>
        <p:nvSpPr>
          <p:cNvPr id="381" name="CustomShape 2"/>
          <p:cNvSpPr/>
          <p:nvPr/>
        </p:nvSpPr>
        <p:spPr>
          <a:xfrm>
            <a:off x="4404600" y="6035040"/>
            <a:ext cx="3275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Self Learning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40" dur="indefinite" restart="never" nodeType="tmRoot">
          <p:childTnLst>
            <p:seq>
              <p:cTn id="1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2834640" y="-92160"/>
            <a:ext cx="357876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83" name="Picture 2" descr=""/>
          <p:cNvPicPr/>
          <p:nvPr/>
        </p:nvPicPr>
        <p:blipFill>
          <a:blip r:embed="rId1"/>
          <a:stretch/>
        </p:blipFill>
        <p:spPr>
          <a:xfrm>
            <a:off x="0" y="603000"/>
            <a:ext cx="9142920" cy="625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2" dur="indefinite" restart="never" nodeType="tmRoot">
          <p:childTnLst>
            <p:seq>
              <p:cTn id="1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329040" y="274320"/>
            <a:ext cx="4699440" cy="7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274320" y="2104560"/>
            <a:ext cx="859464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use of electronic communication to bully a personsending messages of an intimidating or threatening nature.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182880" y="1592280"/>
            <a:ext cx="301680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What is cyberbullying?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13" name="Picture 2" descr=""/>
          <p:cNvPicPr/>
          <p:nvPr/>
        </p:nvPicPr>
        <p:blipFill>
          <a:blip r:embed="rId1"/>
          <a:stretch/>
        </p:blipFill>
        <p:spPr>
          <a:xfrm>
            <a:off x="586800" y="3200400"/>
            <a:ext cx="3527280" cy="2925360"/>
          </a:xfrm>
          <a:prstGeom prst="rect">
            <a:avLst/>
          </a:prstGeom>
          <a:ln>
            <a:noFill/>
          </a:ln>
        </p:spPr>
      </p:pic>
      <p:pic>
        <p:nvPicPr>
          <p:cNvPr id="314" name="Picture 170" descr=""/>
          <p:cNvPicPr/>
          <p:nvPr/>
        </p:nvPicPr>
        <p:blipFill>
          <a:blip r:embed="rId2"/>
          <a:stretch/>
        </p:blipFill>
        <p:spPr>
          <a:xfrm>
            <a:off x="7760520" y="91800"/>
            <a:ext cx="1381680" cy="1095840"/>
          </a:xfrm>
          <a:prstGeom prst="rect">
            <a:avLst/>
          </a:prstGeom>
          <a:ln>
            <a:noFill/>
          </a:ln>
        </p:spPr>
      </p:pic>
      <p:pic>
        <p:nvPicPr>
          <p:cNvPr id="315" name="Picture 3" descr=""/>
          <p:cNvPicPr/>
          <p:nvPr/>
        </p:nvPicPr>
        <p:blipFill>
          <a:blip r:embed="rId3"/>
          <a:stretch/>
        </p:blipFill>
        <p:spPr>
          <a:xfrm>
            <a:off x="4912560" y="3200400"/>
            <a:ext cx="3565440" cy="2925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731520" y="346320"/>
            <a:ext cx="6020640" cy="11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385" name="Group 2"/>
          <p:cNvGrpSpPr/>
          <p:nvPr/>
        </p:nvGrpSpPr>
        <p:grpSpPr>
          <a:xfrm>
            <a:off x="-90360" y="1737360"/>
            <a:ext cx="3014640" cy="4130640"/>
            <a:chOff x="-90360" y="1737360"/>
            <a:chExt cx="3014640" cy="4130640"/>
          </a:xfrm>
        </p:grpSpPr>
        <p:sp>
          <p:nvSpPr>
            <p:cNvPr id="386" name="CustomShape 3"/>
            <p:cNvSpPr/>
            <p:nvPr/>
          </p:nvSpPr>
          <p:spPr>
            <a:xfrm>
              <a:off x="220320" y="1737360"/>
              <a:ext cx="166608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87" name="Picture 2" descr=""/>
            <p:cNvPicPr/>
            <p:nvPr/>
          </p:nvPicPr>
          <p:blipFill>
            <a:blip r:embed="rId1"/>
            <a:stretch/>
          </p:blipFill>
          <p:spPr>
            <a:xfrm>
              <a:off x="608400" y="2204640"/>
              <a:ext cx="901800" cy="1069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8" name="CustomShape 4"/>
            <p:cNvSpPr/>
            <p:nvPr/>
          </p:nvSpPr>
          <p:spPr>
            <a:xfrm flipH="1">
              <a:off x="1049040" y="425340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89" name="CustomShape 5"/>
            <p:cNvSpPr/>
            <p:nvPr/>
          </p:nvSpPr>
          <p:spPr>
            <a:xfrm>
              <a:off x="-90360" y="5229720"/>
              <a:ext cx="2311200" cy="638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90" name="CustomShape 6"/>
            <p:cNvSpPr/>
            <p:nvPr/>
          </p:nvSpPr>
          <p:spPr>
            <a:xfrm>
              <a:off x="613080" y="3791880"/>
              <a:ext cx="231120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91" name="Group 7"/>
          <p:cNvGrpSpPr/>
          <p:nvPr/>
        </p:nvGrpSpPr>
        <p:grpSpPr>
          <a:xfrm>
            <a:off x="3230640" y="1757520"/>
            <a:ext cx="2802240" cy="4317480"/>
            <a:chOff x="3230640" y="1757520"/>
            <a:chExt cx="2802240" cy="4317480"/>
          </a:xfrm>
        </p:grpSpPr>
        <p:sp>
          <p:nvSpPr>
            <p:cNvPr id="392" name="CustomShape 8"/>
            <p:cNvSpPr/>
            <p:nvPr/>
          </p:nvSpPr>
          <p:spPr>
            <a:xfrm>
              <a:off x="3435120" y="1757520"/>
              <a:ext cx="169164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93" name="Picture 4" descr=""/>
            <p:cNvPicPr/>
            <p:nvPr/>
          </p:nvPicPr>
          <p:blipFill>
            <a:blip r:embed="rId2"/>
            <a:stretch/>
          </p:blipFill>
          <p:spPr>
            <a:xfrm>
              <a:off x="3853440" y="2253600"/>
              <a:ext cx="854640" cy="1012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4" name="CustomShape 9"/>
            <p:cNvSpPr/>
            <p:nvPr/>
          </p:nvSpPr>
          <p:spPr>
            <a:xfrm flipH="1">
              <a:off x="4338360" y="441756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5" name="CustomShape 10"/>
            <p:cNvSpPr/>
            <p:nvPr/>
          </p:nvSpPr>
          <p:spPr>
            <a:xfrm>
              <a:off x="3230640" y="5436720"/>
              <a:ext cx="2346840" cy="638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96" name="CustomShape 11"/>
            <p:cNvSpPr/>
            <p:nvPr/>
          </p:nvSpPr>
          <p:spPr>
            <a:xfrm>
              <a:off x="3686040" y="3956040"/>
              <a:ext cx="23468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97" name="Group 12"/>
          <p:cNvGrpSpPr/>
          <p:nvPr/>
        </p:nvGrpSpPr>
        <p:grpSpPr>
          <a:xfrm>
            <a:off x="6309360" y="1743480"/>
            <a:ext cx="2998080" cy="3741120"/>
            <a:chOff x="6309360" y="1743480"/>
            <a:chExt cx="2998080" cy="3741120"/>
          </a:xfrm>
        </p:grpSpPr>
        <p:sp>
          <p:nvSpPr>
            <p:cNvPr id="398" name="CustomShape 13"/>
            <p:cNvSpPr/>
            <p:nvPr/>
          </p:nvSpPr>
          <p:spPr>
            <a:xfrm>
              <a:off x="6535080" y="1743480"/>
              <a:ext cx="1739880" cy="199008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99" name="Picture 6" descr=""/>
            <p:cNvPicPr/>
            <p:nvPr/>
          </p:nvPicPr>
          <p:blipFill>
            <a:blip r:embed="rId3"/>
            <a:stretch/>
          </p:blipFill>
          <p:spPr>
            <a:xfrm>
              <a:off x="7028640" y="2311200"/>
              <a:ext cx="752040" cy="868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00" name="CustomShape 14"/>
            <p:cNvSpPr/>
            <p:nvPr/>
          </p:nvSpPr>
          <p:spPr>
            <a:xfrm flipH="1">
              <a:off x="7463880" y="4201920"/>
              <a:ext cx="2520" cy="839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1" name="CustomShape 15"/>
            <p:cNvSpPr/>
            <p:nvPr/>
          </p:nvSpPr>
          <p:spPr>
            <a:xfrm>
              <a:off x="6894360" y="5120640"/>
              <a:ext cx="2413080" cy="36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402" name="CustomShape 16"/>
            <p:cNvSpPr/>
            <p:nvPr/>
          </p:nvSpPr>
          <p:spPr>
            <a:xfrm>
              <a:off x="6309360" y="3740400"/>
              <a:ext cx="2694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403" name="Picture 170" descr=""/>
          <p:cNvPicPr/>
          <p:nvPr/>
        </p:nvPicPr>
        <p:blipFill>
          <a:blip r:embed="rId4"/>
          <a:stretch/>
        </p:blipFill>
        <p:spPr>
          <a:xfrm>
            <a:off x="7589520" y="91800"/>
            <a:ext cx="1552680" cy="123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4" dur="indefinite" restart="never" nodeType="tmRoot">
          <p:childTnLst>
            <p:seq>
              <p:cTn id="1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c0504d"/>
                </a:solidFill>
                <a:latin typeface="Arial"/>
                <a:ea typeface="DejaVu Sans"/>
              </a:rPr>
              <a:t>Market motivation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05" name="Chart 6"/>
          <p:cNvGraphicFramePr/>
          <p:nvPr/>
        </p:nvGraphicFramePr>
        <p:xfrm>
          <a:off x="-1413000" y="1854360"/>
          <a:ext cx="6095160" cy="4063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06" name="Chart 10"/>
          <p:cNvGraphicFramePr/>
          <p:nvPr/>
        </p:nvGraphicFramePr>
        <p:xfrm>
          <a:off x="3241800" y="1854360"/>
          <a:ext cx="6095160" cy="4063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timing>
    <p:tnLst>
      <p:par>
        <p:cTn id="146" dur="indefinite" restart="never" nodeType="tmRoot">
          <p:childTnLst>
            <p:seq>
              <p:cTn id="1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8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9" name="Picture 3" descr=""/>
          <p:cNvPicPr/>
          <p:nvPr/>
        </p:nvPicPr>
        <p:blipFill>
          <a:blip r:embed="rId1"/>
          <a:stretch/>
        </p:blipFill>
        <p:spPr>
          <a:xfrm>
            <a:off x="457200" y="1604520"/>
            <a:ext cx="8123760" cy="410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8" dur="indefinite" restart="never" nodeType="tmRoot">
          <p:childTnLst>
            <p:seq>
              <p:cTn id="1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11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9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 with social media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9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6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412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0" dur="indefinite" restart="never" nodeType="tmRoot">
          <p:childTnLst>
            <p:seq>
              <p:cTn id="1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Picture 236" descr=""/>
          <p:cNvPicPr/>
          <p:nvPr/>
        </p:nvPicPr>
        <p:blipFill>
          <a:blip r:embed="rId1"/>
          <a:stretch/>
        </p:blipFill>
        <p:spPr>
          <a:xfrm>
            <a:off x="1266480" y="0"/>
            <a:ext cx="6588720" cy="6764400"/>
          </a:xfrm>
          <a:prstGeom prst="rect">
            <a:avLst/>
          </a:prstGeom>
          <a:ln>
            <a:noFill/>
          </a:ln>
        </p:spPr>
      </p:pic>
      <p:sp>
        <p:nvSpPr>
          <p:cNvPr id="414" name="CustomShape 1"/>
          <p:cNvSpPr/>
          <p:nvPr/>
        </p:nvSpPr>
        <p:spPr>
          <a:xfrm>
            <a:off x="2504520" y="304920"/>
            <a:ext cx="411300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5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2" dur="indefinite" restart="never" nodeType="tmRoot">
          <p:childTnLst>
            <p:seq>
              <p:cTn id="1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7" name="Picture 3" descr=""/>
          <p:cNvPicPr/>
          <p:nvPr/>
        </p:nvPicPr>
        <p:blipFill>
          <a:blip r:embed="rId1"/>
          <a:stretch/>
        </p:blipFill>
        <p:spPr>
          <a:xfrm>
            <a:off x="-360" y="1604520"/>
            <a:ext cx="9142920" cy="487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4" dur="indefinite" restart="never" nodeType="tmRoot">
          <p:childTnLst>
            <p:seq>
              <p:cTn id="1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9" name="Picture 3" descr=""/>
          <p:cNvPicPr/>
          <p:nvPr/>
        </p:nvPicPr>
        <p:blipFill>
          <a:blip r:embed="rId1"/>
          <a:stretch/>
        </p:blipFill>
        <p:spPr>
          <a:xfrm>
            <a:off x="347760" y="1688760"/>
            <a:ext cx="8037360" cy="386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6" dur="indefinite" restart="never" nodeType="tmRoot">
          <p:childTnLst>
            <p:seq>
              <p:cTn id="1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Picture 4" descr=""/>
          <p:cNvPicPr/>
          <p:nvPr/>
        </p:nvPicPr>
        <p:blipFill>
          <a:blip r:embed="rId1"/>
          <a:stretch/>
        </p:blipFill>
        <p:spPr>
          <a:xfrm>
            <a:off x="152280" y="990720"/>
            <a:ext cx="3241440" cy="889920"/>
          </a:xfrm>
          <a:prstGeom prst="rect">
            <a:avLst/>
          </a:prstGeom>
          <a:ln>
            <a:noFill/>
          </a:ln>
        </p:spPr>
      </p:pic>
      <p:pic>
        <p:nvPicPr>
          <p:cNvPr id="317" name="Picture 5" descr=""/>
          <p:cNvPicPr/>
          <p:nvPr/>
        </p:nvPicPr>
        <p:blipFill>
          <a:blip r:embed="rId2"/>
          <a:stretch/>
        </p:blipFill>
        <p:spPr>
          <a:xfrm>
            <a:off x="0" y="1882800"/>
            <a:ext cx="3883680" cy="916920"/>
          </a:xfrm>
          <a:prstGeom prst="rect">
            <a:avLst/>
          </a:prstGeom>
          <a:ln>
            <a:noFill/>
          </a:ln>
        </p:spPr>
      </p:pic>
      <p:sp>
        <p:nvSpPr>
          <p:cNvPr id="318" name="CustomShape 1"/>
          <p:cNvSpPr/>
          <p:nvPr/>
        </p:nvSpPr>
        <p:spPr>
          <a:xfrm>
            <a:off x="2819520" y="120816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319" name="Picture 6" descr=""/>
          <p:cNvPicPr/>
          <p:nvPr/>
        </p:nvPicPr>
        <p:blipFill>
          <a:blip r:embed="rId3"/>
          <a:stretch/>
        </p:blipFill>
        <p:spPr>
          <a:xfrm>
            <a:off x="4648320" y="1080720"/>
            <a:ext cx="3578760" cy="791640"/>
          </a:xfrm>
          <a:prstGeom prst="rect">
            <a:avLst/>
          </a:prstGeom>
          <a:ln>
            <a:noFill/>
          </a:ln>
        </p:spPr>
      </p:pic>
      <p:sp>
        <p:nvSpPr>
          <p:cNvPr id="320" name="CustomShape 2"/>
          <p:cNvSpPr/>
          <p:nvPr/>
        </p:nvSpPr>
        <p:spPr>
          <a:xfrm>
            <a:off x="5029200" y="1208160"/>
            <a:ext cx="988200" cy="36252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You’re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6438960" y="1208160"/>
            <a:ext cx="1178640" cy="36252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Trash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 rot="5400000">
            <a:off x="4397760" y="226404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3" name="CustomShape 5"/>
          <p:cNvSpPr/>
          <p:nvPr/>
        </p:nvSpPr>
        <p:spPr>
          <a:xfrm>
            <a:off x="3733920" y="3407040"/>
            <a:ext cx="2207160" cy="91116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Personal pronoun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used when directly addressing people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4" name="CustomShape 6"/>
          <p:cNvSpPr/>
          <p:nvPr/>
        </p:nvSpPr>
        <p:spPr>
          <a:xfrm rot="5400000">
            <a:off x="6251040" y="2264040"/>
            <a:ext cx="1826280" cy="454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5" name="CustomShape 7"/>
          <p:cNvSpPr/>
          <p:nvPr/>
        </p:nvSpPr>
        <p:spPr>
          <a:xfrm>
            <a:off x="6438960" y="3407040"/>
            <a:ext cx="2169360" cy="1459800"/>
          </a:xfrm>
          <a:prstGeom prst="rect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 offensive word when combined with personal pronouns creates a cyberbullying sample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326" name="Group 8"/>
          <p:cNvGrpSpPr/>
          <p:nvPr/>
        </p:nvGrpSpPr>
        <p:grpSpPr>
          <a:xfrm>
            <a:off x="289800" y="2821680"/>
            <a:ext cx="3241440" cy="973440"/>
            <a:chOff x="289800" y="2821680"/>
            <a:chExt cx="3241440" cy="973440"/>
          </a:xfrm>
        </p:grpSpPr>
        <p:pic>
          <p:nvPicPr>
            <p:cNvPr id="327" name="Picture 3" descr=""/>
            <p:cNvPicPr/>
            <p:nvPr/>
          </p:nvPicPr>
          <p:blipFill>
            <a:blip r:embed="rId4"/>
            <a:stretch/>
          </p:blipFill>
          <p:spPr>
            <a:xfrm>
              <a:off x="289800" y="2821680"/>
              <a:ext cx="3241440" cy="973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8" name="CustomShape 9"/>
            <p:cNvSpPr/>
            <p:nvPr/>
          </p:nvSpPr>
          <p:spPr>
            <a:xfrm>
              <a:off x="1371600" y="3218400"/>
              <a:ext cx="303120" cy="180360"/>
            </a:xfrm>
            <a:prstGeom prst="rect">
              <a:avLst/>
            </a:prstGeom>
            <a:solidFill>
              <a:srgbClr val="ff0000"/>
            </a:solidFill>
            <a:ln>
              <a:rou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/>
          </p:style>
        </p:sp>
      </p:grpSp>
      <p:pic>
        <p:nvPicPr>
          <p:cNvPr id="329" name="Picture 170" descr=""/>
          <p:cNvPicPr/>
          <p:nvPr/>
        </p:nvPicPr>
        <p:blipFill>
          <a:blip r:embed="rId5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6" presetSubtype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 transition="in">
                                      <p:cBhvr additive="repl">
                                        <p:cTn id="34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8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1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4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77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0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3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6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89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1460160" y="30492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System Architecture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31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680" cy="1095840"/>
          </a:xfrm>
          <a:prstGeom prst="rect">
            <a:avLst/>
          </a:prstGeom>
          <a:ln>
            <a:noFill/>
          </a:ln>
        </p:spPr>
      </p:pic>
      <p:pic>
        <p:nvPicPr>
          <p:cNvPr id="332" name="Picture 1" descr=""/>
          <p:cNvPicPr/>
          <p:nvPr/>
        </p:nvPicPr>
        <p:blipFill>
          <a:blip r:embed="rId2"/>
          <a:stretch/>
        </p:blipFill>
        <p:spPr>
          <a:xfrm>
            <a:off x="325080" y="1244520"/>
            <a:ext cx="7837920" cy="5485320"/>
          </a:xfrm>
          <a:prstGeom prst="rect">
            <a:avLst/>
          </a:prstGeom>
          <a:ln>
            <a:noFill/>
          </a:ln>
        </p:spPr>
      </p:pic>
      <p:sp>
        <p:nvSpPr>
          <p:cNvPr id="333" name="CustomShape 2"/>
          <p:cNvSpPr/>
          <p:nvPr/>
        </p:nvSpPr>
        <p:spPr>
          <a:xfrm>
            <a:off x="5935680" y="1354320"/>
            <a:ext cx="83232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Feature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Extraction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769080" y="1354320"/>
            <a:ext cx="964080" cy="2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" descr=""/>
          <p:cNvPicPr/>
          <p:nvPr/>
        </p:nvPicPr>
        <p:blipFill>
          <a:blip r:embed="rId1"/>
          <a:stretch/>
        </p:blipFill>
        <p:spPr>
          <a:xfrm>
            <a:off x="16560" y="1014840"/>
            <a:ext cx="9143280" cy="4835880"/>
          </a:xfrm>
          <a:prstGeom prst="rect">
            <a:avLst/>
          </a:prstGeom>
          <a:ln>
            <a:noFill/>
          </a:ln>
        </p:spPr>
      </p:pic>
      <p:sp>
        <p:nvSpPr>
          <p:cNvPr id="336" name="CustomShape 1"/>
          <p:cNvSpPr/>
          <p:nvPr/>
        </p:nvSpPr>
        <p:spPr>
          <a:xfrm>
            <a:off x="1474560" y="9144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Database</a:t>
            </a:r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" descr=""/>
          <p:cNvPicPr/>
          <p:nvPr/>
        </p:nvPicPr>
        <p:blipFill>
          <a:blip r:embed="rId1"/>
          <a:stretch/>
        </p:blipFill>
        <p:spPr>
          <a:xfrm>
            <a:off x="0" y="1005840"/>
            <a:ext cx="9143640" cy="5821560"/>
          </a:xfrm>
          <a:prstGeom prst="rect">
            <a:avLst/>
          </a:prstGeom>
          <a:ln>
            <a:noFill/>
          </a:ln>
        </p:spPr>
      </p:pic>
      <p:sp>
        <p:nvSpPr>
          <p:cNvPr id="338" name="CustomShape 1"/>
          <p:cNvSpPr/>
          <p:nvPr/>
        </p:nvSpPr>
        <p:spPr>
          <a:xfrm>
            <a:off x="1474560" y="18288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MVC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0" y="3749040"/>
            <a:ext cx="2286000" cy="307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3"/>
          <p:cNvSpPr/>
          <p:nvPr/>
        </p:nvSpPr>
        <p:spPr>
          <a:xfrm>
            <a:off x="0" y="3383280"/>
            <a:ext cx="3657600" cy="21031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4"/>
          <p:cNvSpPr/>
          <p:nvPr/>
        </p:nvSpPr>
        <p:spPr>
          <a:xfrm>
            <a:off x="0" y="2194560"/>
            <a:ext cx="1463040" cy="21031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5"/>
          <p:cNvSpPr/>
          <p:nvPr/>
        </p:nvSpPr>
        <p:spPr>
          <a:xfrm>
            <a:off x="4389120" y="3108960"/>
            <a:ext cx="4663440" cy="1188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6"/>
          <p:cNvSpPr/>
          <p:nvPr/>
        </p:nvSpPr>
        <p:spPr>
          <a:xfrm>
            <a:off x="7589520" y="2743200"/>
            <a:ext cx="1554120" cy="1645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7"/>
          <p:cNvSpPr/>
          <p:nvPr/>
        </p:nvSpPr>
        <p:spPr>
          <a:xfrm>
            <a:off x="3657600" y="2743200"/>
            <a:ext cx="1463040" cy="1645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" descr=""/>
          <p:cNvPicPr/>
          <p:nvPr/>
        </p:nvPicPr>
        <p:blipFill>
          <a:blip r:embed="rId1"/>
          <a:stretch/>
        </p:blipFill>
        <p:spPr>
          <a:xfrm>
            <a:off x="0" y="1188720"/>
            <a:ext cx="9143280" cy="5613120"/>
          </a:xfrm>
          <a:prstGeom prst="rect">
            <a:avLst/>
          </a:prstGeom>
          <a:ln>
            <a:noFill/>
          </a:ln>
        </p:spPr>
      </p:pic>
      <p:sp>
        <p:nvSpPr>
          <p:cNvPr id="346" name="CustomShape 1"/>
          <p:cNvSpPr/>
          <p:nvPr/>
        </p:nvSpPr>
        <p:spPr>
          <a:xfrm>
            <a:off x="1460160" y="30492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Observer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0" y="1064160"/>
            <a:ext cx="4754520" cy="149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3"/>
          <p:cNvSpPr/>
          <p:nvPr/>
        </p:nvSpPr>
        <p:spPr>
          <a:xfrm>
            <a:off x="0" y="2560320"/>
            <a:ext cx="1920240" cy="2011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4"/>
          <p:cNvSpPr/>
          <p:nvPr/>
        </p:nvSpPr>
        <p:spPr>
          <a:xfrm>
            <a:off x="5761080" y="1097280"/>
            <a:ext cx="3382560" cy="338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" descr=""/>
          <p:cNvPicPr/>
          <p:nvPr/>
        </p:nvPicPr>
        <p:blipFill>
          <a:blip r:embed="rId1"/>
          <a:stretch/>
        </p:blipFill>
        <p:spPr>
          <a:xfrm>
            <a:off x="2011680" y="2194560"/>
            <a:ext cx="4891680" cy="4259160"/>
          </a:xfrm>
          <a:prstGeom prst="rect">
            <a:avLst/>
          </a:prstGeom>
          <a:ln>
            <a:noFill/>
          </a:ln>
        </p:spPr>
      </p:pic>
      <p:sp>
        <p:nvSpPr>
          <p:cNvPr id="351" name="CustomShape 1"/>
          <p:cNvSpPr/>
          <p:nvPr/>
        </p:nvSpPr>
        <p:spPr>
          <a:xfrm>
            <a:off x="1460160" y="30492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Strategy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548640" y="1645920"/>
            <a:ext cx="3291480" cy="2285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" descr=""/>
          <p:cNvPicPr/>
          <p:nvPr/>
        </p:nvPicPr>
        <p:blipFill>
          <a:blip r:embed="rId1"/>
          <a:stretch/>
        </p:blipFill>
        <p:spPr>
          <a:xfrm>
            <a:off x="16560" y="2525040"/>
            <a:ext cx="9143280" cy="1815120"/>
          </a:xfrm>
          <a:prstGeom prst="rect">
            <a:avLst/>
          </a:prstGeom>
          <a:ln>
            <a:noFill/>
          </a:ln>
        </p:spPr>
      </p:pic>
      <p:sp>
        <p:nvSpPr>
          <p:cNvPr id="354" name="CustomShape 1"/>
          <p:cNvSpPr/>
          <p:nvPr/>
        </p:nvSpPr>
        <p:spPr>
          <a:xfrm>
            <a:off x="1460160" y="304920"/>
            <a:ext cx="5840280" cy="7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Facade Design Pattern</a:t>
            </a:r>
            <a:endParaRPr b="0" lang="en-US" sz="4400" spc="-1" strike="noStrike"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2966</TotalTime>
  <Application>LibreOffice/6.0.4.2$Windows_X86_64 LibreOffice_project/9b0d9b32d5dcda91d2f1a96dc04c645c450872bf</Application>
  <Words>250</Words>
  <Paragraphs>78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2019-02-27T15:19:49Z</dcterms:modified>
  <cp:revision>75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21</vt:i4>
  </property>
</Properties>
</file>